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76" r:id="rId2"/>
    <p:sldId id="277" r:id="rId3"/>
    <p:sldId id="278" r:id="rId4"/>
    <p:sldId id="265" r:id="rId5"/>
    <p:sldId id="269" r:id="rId6"/>
    <p:sldId id="270" r:id="rId7"/>
    <p:sldId id="271" r:id="rId8"/>
    <p:sldId id="272" r:id="rId9"/>
    <p:sldId id="274" r:id="rId10"/>
    <p:sldId id="275" r:id="rId11"/>
    <p:sldId id="261" r:id="rId12"/>
    <p:sldId id="268" r:id="rId13"/>
    <p:sldId id="262" r:id="rId14"/>
    <p:sldId id="263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6AF"/>
    <a:srgbClr val="1A1A1A"/>
    <a:srgbClr val="37287B"/>
    <a:srgbClr val="DA5431"/>
    <a:srgbClr val="FFD41D"/>
    <a:srgbClr val="FFE471"/>
    <a:srgbClr val="FDBC00"/>
    <a:srgbClr val="FFDF85"/>
    <a:srgbClr val="FEBA01"/>
    <a:srgbClr val="FE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/>
    <p:restoredTop sz="95135"/>
  </p:normalViewPr>
  <p:slideViewPr>
    <p:cSldViewPr>
      <p:cViewPr varScale="1">
        <p:scale>
          <a:sx n="114" d="100"/>
          <a:sy n="114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3555" y="2266340"/>
            <a:ext cx="5948760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3793390"/>
            <a:ext cx="5948760" cy="1033535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0"/>
            <a:ext cx="8246070" cy="1042857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09"/>
            <a:ext cx="8246070" cy="3417154"/>
          </a:xfrm>
        </p:spPr>
        <p:txBody>
          <a:bodyPr/>
          <a:lstStyle>
            <a:lvl1pPr algn="l">
              <a:defRPr sz="2800">
                <a:solidFill>
                  <a:schemeClr val="accent4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948" y="426186"/>
            <a:ext cx="625267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84" y="1411426"/>
            <a:ext cx="6236936" cy="3344113"/>
          </a:xfrm>
        </p:spPr>
        <p:txBody>
          <a:bodyPr/>
          <a:lstStyle>
            <a:lvl1pPr>
              <a:defRPr sz="2800">
                <a:solidFill>
                  <a:srgbClr val="37287B"/>
                </a:solidFill>
              </a:defRPr>
            </a:lvl1pPr>
            <a:lvl2pPr>
              <a:defRPr>
                <a:solidFill>
                  <a:srgbClr val="37287B"/>
                </a:solidFill>
              </a:defRPr>
            </a:lvl2pPr>
            <a:lvl3pPr>
              <a:defRPr>
                <a:solidFill>
                  <a:srgbClr val="37287B"/>
                </a:solidFill>
              </a:defRPr>
            </a:lvl3pPr>
            <a:lvl4pPr>
              <a:defRPr>
                <a:solidFill>
                  <a:srgbClr val="37287B"/>
                </a:solidFill>
              </a:defRPr>
            </a:lvl4pPr>
            <a:lvl5pPr>
              <a:defRPr>
                <a:solidFill>
                  <a:srgbClr val="37287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-35042"/>
            <a:ext cx="8076896" cy="106893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412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accent4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accent4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accent4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accent4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412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accent4">
                    <a:lumMod val="50000"/>
                  </a:schemeClr>
                </a:solidFill>
              </a:defRPr>
            </a:lvl1pPr>
            <a:lvl2pPr algn="ctr">
              <a:defRPr sz="2000">
                <a:solidFill>
                  <a:schemeClr val="accent4">
                    <a:lumMod val="50000"/>
                  </a:schemeClr>
                </a:solidFill>
              </a:defRPr>
            </a:lvl2pPr>
            <a:lvl3pPr algn="ctr">
              <a:defRPr sz="1800">
                <a:solidFill>
                  <a:schemeClr val="accent4">
                    <a:lumMod val="50000"/>
                  </a:schemeClr>
                </a:solidFill>
              </a:defRPr>
            </a:lvl3pPr>
            <a:lvl4pPr algn="ctr">
              <a:defRPr sz="1600">
                <a:solidFill>
                  <a:schemeClr val="accent4">
                    <a:lumMod val="50000"/>
                  </a:schemeClr>
                </a:solidFill>
              </a:defRPr>
            </a:lvl4pPr>
            <a:lvl5pPr algn="ctr">
              <a:defRPr sz="1600">
                <a:solidFill>
                  <a:schemeClr val="accent4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hyperlink" Target="https://towardsdatascience.com/another-twitter-sentiment-analysis-with-python-part-5-50b4e87d9bdd" TargetMode="External"/><Relationship Id="rId4" Type="http://schemas.openxmlformats.org/officeDocument/2006/relationships/hyperlink" Target="https://arxiv.org/pdf/1806.06407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hyperlink" Target="https://www.kaggle.com/PromptCloudHQ/amazon-reviews-unlocked-mobile-phon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1655520"/>
            <a:ext cx="3054100" cy="1527050"/>
          </a:xfrm>
        </p:spPr>
        <p:txBody>
          <a:bodyPr>
            <a:normAutofit/>
          </a:bodyPr>
          <a:lstStyle/>
          <a:p>
            <a:r>
              <a:rPr lang="en-US" sz="2800" dirty="0"/>
              <a:t>Sentiment Analysis and Text Mining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06F0B-1C52-EB47-86A7-6CC66C2DC962}"/>
              </a:ext>
            </a:extLst>
          </p:cNvPr>
          <p:cNvSpPr txBox="1"/>
          <p:nvPr/>
        </p:nvSpPr>
        <p:spPr>
          <a:xfrm>
            <a:off x="146206" y="3487980"/>
            <a:ext cx="2440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Submitted By:</a:t>
            </a:r>
          </a:p>
          <a:p>
            <a:pPr algn="just"/>
            <a:r>
              <a:rPr lang="en-US" dirty="0"/>
              <a:t>Arvind Neelakantan</a:t>
            </a:r>
          </a:p>
          <a:p>
            <a:pPr algn="just"/>
            <a:r>
              <a:rPr lang="en-US" dirty="0" err="1"/>
              <a:t>Avi</a:t>
            </a:r>
            <a:r>
              <a:rPr lang="en-US" dirty="0"/>
              <a:t> Jain</a:t>
            </a:r>
          </a:p>
          <a:p>
            <a:pPr algn="just"/>
            <a:r>
              <a:rPr lang="en-US" dirty="0"/>
              <a:t>Dwij Dua </a:t>
            </a:r>
          </a:p>
          <a:p>
            <a:pPr algn="just"/>
            <a:r>
              <a:rPr lang="en-US" dirty="0" err="1"/>
              <a:t>Parthavi</a:t>
            </a:r>
            <a:r>
              <a:rPr lang="en-US" dirty="0"/>
              <a:t> </a:t>
            </a:r>
            <a:r>
              <a:rPr lang="en-US" dirty="0" err="1"/>
              <a:t>Madaan</a:t>
            </a: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9938D1-BBF2-C24E-BE6F-53804E21C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8"/>
    </mc:Choice>
    <mc:Fallback xmlns="">
      <p:transition spd="slow" advTm="6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9030-A7EF-4F87-9E52-AE964415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Sentiment Model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7A7D-8741-4E9D-9775-314D3EEB8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Data frames </a:t>
            </a:r>
            <a:r>
              <a:rPr lang="en-IN" sz="1800" b="1" dirty="0"/>
              <a:t>X</a:t>
            </a:r>
            <a:r>
              <a:rPr lang="en-IN" sz="1800" dirty="0"/>
              <a:t> and </a:t>
            </a:r>
            <a:r>
              <a:rPr lang="en-IN" sz="1800" b="1" dirty="0"/>
              <a:t>Y</a:t>
            </a:r>
            <a:r>
              <a:rPr lang="en-IN" sz="1800" dirty="0"/>
              <a:t> were created, where </a:t>
            </a:r>
            <a:r>
              <a:rPr lang="en-IN" sz="1800" b="1" dirty="0"/>
              <a:t>X</a:t>
            </a:r>
            <a:r>
              <a:rPr lang="en-IN" sz="1800" dirty="0"/>
              <a:t> represented the token from the Reviews and</a:t>
            </a:r>
            <a:r>
              <a:rPr lang="en-IN" sz="1800" b="1" dirty="0"/>
              <a:t> Y </a:t>
            </a:r>
            <a:r>
              <a:rPr lang="en-IN" sz="1800" dirty="0"/>
              <a:t>represents the sentiment  </a:t>
            </a:r>
            <a:r>
              <a:rPr lang="en-IN" sz="1800" b="1" dirty="0"/>
              <a:t>1</a:t>
            </a:r>
            <a:r>
              <a:rPr lang="en-IN" sz="1800" dirty="0"/>
              <a:t> or </a:t>
            </a:r>
            <a:r>
              <a:rPr lang="en-IN" sz="1800" b="1" dirty="0"/>
              <a:t>0</a:t>
            </a:r>
            <a:r>
              <a:rPr lang="en-IN" sz="1800" dirty="0"/>
              <a:t>, i.e., </a:t>
            </a:r>
            <a:r>
              <a:rPr lang="en-IN" sz="1800" b="1" dirty="0"/>
              <a:t>Positive or Negative</a:t>
            </a:r>
          </a:p>
          <a:p>
            <a:r>
              <a:rPr lang="en-IN" sz="1800" dirty="0"/>
              <a:t>Data split into Training and Test by 80-20 percent.</a:t>
            </a:r>
          </a:p>
          <a:p>
            <a:r>
              <a:rPr lang="en-IN" sz="1800" dirty="0"/>
              <a:t>Created a Logistic Regression Model using training data.</a:t>
            </a:r>
          </a:p>
          <a:p>
            <a:r>
              <a:rPr lang="en-IN" sz="1800" dirty="0"/>
              <a:t>Test data was analysed by the model to predict the sentiment, efficiency of the Logistic Regression Model is </a:t>
            </a:r>
            <a:r>
              <a:rPr lang="en-IN" sz="1800" b="1" dirty="0"/>
              <a:t>92.69%</a:t>
            </a:r>
          </a:p>
          <a:p>
            <a:pPr marL="0" indent="0">
              <a:buNone/>
            </a:pPr>
            <a:endParaRPr lang="en-IN" sz="1800" b="1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510419-B6BF-48B2-8EE1-2D5383A91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7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55"/>
    </mc:Choice>
    <mc:Fallback xmlns="">
      <p:transition spd="slow" advTm="59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2B52-F771-294F-97B0-9FB03C0F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Graphs and Visualizations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F14C5-D0DE-443C-8101-B031E0843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30" y="1350109"/>
            <a:ext cx="3978151" cy="3596824"/>
          </a:xfrm>
        </p:spPr>
        <p:txBody>
          <a:bodyPr>
            <a:normAutofit/>
          </a:bodyPr>
          <a:lstStyle/>
          <a:p>
            <a:pPr algn="just"/>
            <a:r>
              <a:rPr lang="en-IN" sz="1800" dirty="0"/>
              <a:t>The Confusion Matrix outlines the results of the </a:t>
            </a:r>
            <a:r>
              <a:rPr lang="en-IN" sz="1800" b="1" dirty="0"/>
              <a:t>Predicted</a:t>
            </a:r>
            <a:r>
              <a:rPr lang="en-IN" sz="1800" dirty="0"/>
              <a:t> vs the </a:t>
            </a:r>
            <a:r>
              <a:rPr lang="en-IN" sz="1800" b="1" dirty="0"/>
              <a:t>Actual</a:t>
            </a:r>
            <a:r>
              <a:rPr lang="en-IN" sz="1800" dirty="0"/>
              <a:t> sentiments.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True Positives - 2268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True Negatives - 583	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False Positives - 179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800" dirty="0"/>
              <a:t>False Negatives - 46</a:t>
            </a:r>
          </a:p>
          <a:p>
            <a:pPr algn="just"/>
            <a:r>
              <a:rPr lang="en-US" sz="1800" b="1" dirty="0"/>
              <a:t>Accuracy</a:t>
            </a:r>
            <a:r>
              <a:rPr lang="en-US" sz="1800" dirty="0"/>
              <a:t> = 2851/3076 = 92.68%</a:t>
            </a:r>
          </a:p>
        </p:txBody>
      </p: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FC4969FB-244D-0B4F-8152-46EB276D4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0109"/>
            <a:ext cx="4572000" cy="379339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AFFF38-12F6-0648-8C72-D8AF4B560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85"/>
    </mc:Choice>
    <mc:Fallback xmlns="">
      <p:transition spd="slow" advTm="3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2B52-F771-294F-97B0-9FB03C0F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F14C5-D0DE-443C-8101-B031E0843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30" y="1350109"/>
            <a:ext cx="8407010" cy="3596824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Created a predict_review </a:t>
            </a:r>
            <a:r>
              <a:rPr lang="en-US" sz="1800" b="1" dirty="0"/>
              <a:t>function</a:t>
            </a:r>
            <a:r>
              <a:rPr lang="en-US" sz="1800" dirty="0"/>
              <a:t> to pre-process, transform and predict review sentiment</a:t>
            </a:r>
            <a:r>
              <a:rPr lang="en-IN" sz="1800" dirty="0"/>
              <a:t>.</a:t>
            </a:r>
          </a:p>
          <a:p>
            <a:pPr marL="0" indent="0" algn="just">
              <a:buNone/>
            </a:pP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F1D02-77FE-485E-9897-CC528095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30" y="2326382"/>
            <a:ext cx="7931510" cy="207782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C865933-3FB9-5B4C-8232-4D500DD77A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1"/>
    </mc:Choice>
    <mc:Fallback xmlns="">
      <p:transition spd="slow" advTm="3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7AAC-3EED-F349-B8E4-33254DC2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A276-7B7B-4063-AAE3-9135ED92B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Test data was analysed by the model to predict the sentiment, efficiency of the Logistic Regression Model is </a:t>
            </a:r>
            <a:r>
              <a:rPr lang="en-IN" sz="1800" b="1" dirty="0"/>
              <a:t>92.69%</a:t>
            </a:r>
          </a:p>
          <a:p>
            <a:r>
              <a:rPr lang="en-IN" sz="1800" dirty="0"/>
              <a:t>Positive and Negative sentiments are now being predicted for completely new phone reviews.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54965A-21F6-EC48-BDCF-AF092A28A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42"/>
    </mc:Choice>
    <mc:Fallback xmlns="">
      <p:transition spd="slow" advTm="2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A164-968E-7A43-9F7A-BD1DA0B3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BA8E1D-5706-F64D-9970-A3AC25C7E03C}"/>
              </a:ext>
            </a:extLst>
          </p:cNvPr>
          <p:cNvSpPr txBox="1">
            <a:spLocks/>
          </p:cNvSpPr>
          <p:nvPr/>
        </p:nvSpPr>
        <p:spPr>
          <a:xfrm>
            <a:off x="448965" y="1502815"/>
            <a:ext cx="8246070" cy="1584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https://arxiv.org/pdf/1806.06407.pdf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https://towardsdatascience.com/another-twitter-sentiment-analysis-with-python-part-5-50b4e87d9bdd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</a:rPr>
              <a:t>https://</a:t>
            </a:r>
            <a:r>
              <a:rPr lang="en-US" sz="1800" u="sng" dirty="0" err="1">
                <a:solidFill>
                  <a:schemeClr val="tx1"/>
                </a:solidFill>
              </a:rPr>
              <a:t>datascience.stackexchange.com</a:t>
            </a:r>
            <a:r>
              <a:rPr lang="en-US" sz="1800" u="sng" dirty="0">
                <a:solidFill>
                  <a:schemeClr val="tx1"/>
                </a:solidFill>
              </a:rPr>
              <a:t>/questions/67215/using-</a:t>
            </a:r>
            <a:r>
              <a:rPr lang="en-US" sz="1800" u="sng" dirty="0" err="1">
                <a:solidFill>
                  <a:schemeClr val="tx1"/>
                </a:solidFill>
              </a:rPr>
              <a:t>tf</a:t>
            </a:r>
            <a:r>
              <a:rPr lang="en-US" sz="1800" u="sng" dirty="0">
                <a:solidFill>
                  <a:schemeClr val="tx1"/>
                </a:solidFill>
              </a:rPr>
              <a:t>-</a:t>
            </a:r>
            <a:r>
              <a:rPr lang="en-US" sz="1800" u="sng" dirty="0" err="1">
                <a:solidFill>
                  <a:schemeClr val="tx1"/>
                </a:solidFill>
              </a:rPr>
              <a:t>idf</a:t>
            </a:r>
            <a:r>
              <a:rPr lang="en-US" sz="1800" u="sng" dirty="0">
                <a:solidFill>
                  <a:schemeClr val="tx1"/>
                </a:solidFill>
              </a:rPr>
              <a:t>-for-feature-extraction-in-sentiment-analysis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4A56A3-4FF3-8245-B381-E173C9DEF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3"/>
    </mc:Choice>
    <mc:Fallback xmlns="">
      <p:transition spd="slow" advTm="4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Goal of the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502815"/>
            <a:ext cx="8398775" cy="32068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Building a Predictive Model to analyze the Sentiments of customers on the Mobile-Phones sold by Amazon.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Our Approach:</a:t>
            </a:r>
          </a:p>
          <a:p>
            <a:pPr lvl="2" algn="just"/>
            <a:r>
              <a:rPr lang="en-IN" sz="1800" dirty="0"/>
              <a:t>Feature Extraction: </a:t>
            </a:r>
            <a:r>
              <a:rPr lang="en-US" sz="1800" dirty="0"/>
              <a:t>Term Frequency – Inverse Document Frequency Approach</a:t>
            </a:r>
          </a:p>
          <a:p>
            <a:pPr lvl="2" algn="just"/>
            <a:r>
              <a:rPr lang="en-IN" sz="1800" dirty="0"/>
              <a:t>Classification: </a:t>
            </a:r>
            <a:r>
              <a:rPr lang="en-US" sz="1800" dirty="0"/>
              <a:t>Logistic regression</a:t>
            </a:r>
          </a:p>
          <a:p>
            <a:pPr lvl="2" algn="just"/>
            <a:endParaRPr lang="en-US" dirty="0"/>
          </a:p>
          <a:p>
            <a:pPr lvl="2" algn="just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EA138E-C8EF-E146-B62E-59D7701BF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8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0"/>
    </mc:Choice>
    <mc:Fallback xmlns="">
      <p:transition spd="slow" advTm="1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C5A6-6749-40B6-AA16-6FB85BF3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7A30-9C01-427A-BD42-D43AFF3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502815"/>
            <a:ext cx="6566315" cy="3417154"/>
          </a:xfrm>
        </p:spPr>
        <p:txBody>
          <a:bodyPr/>
          <a:lstStyle/>
          <a:p>
            <a:pPr algn="just"/>
            <a:endParaRPr lang="en-US" sz="1800" dirty="0">
              <a:solidFill>
                <a:srgbClr val="1A1A1A"/>
              </a:solidFill>
            </a:endParaRPr>
          </a:p>
          <a:p>
            <a:pPr algn="just"/>
            <a:r>
              <a:rPr lang="en-US" sz="1800" dirty="0">
                <a:solidFill>
                  <a:srgbClr val="1A1A1A"/>
                </a:solidFill>
              </a:rPr>
              <a:t>The dataset used is an Amazon Mobile Reviews dataset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rgbClr val="5146A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 Reviews: Unlocked Mobile Phones | Kaggle</a:t>
            </a:r>
            <a:r>
              <a:rPr lang="en-US" sz="1800" dirty="0">
                <a:solidFill>
                  <a:srgbClr val="5146AF"/>
                </a:solidFill>
              </a:rPr>
              <a:t> </a:t>
            </a:r>
          </a:p>
          <a:p>
            <a:pPr algn="just"/>
            <a:r>
              <a:rPr lang="en-US" sz="1800" dirty="0">
                <a:solidFill>
                  <a:srgbClr val="1A1A1A"/>
                </a:solidFill>
              </a:rPr>
              <a:t>Number of records – 400000 </a:t>
            </a:r>
          </a:p>
          <a:p>
            <a:pPr algn="just"/>
            <a:r>
              <a:rPr lang="en-US" sz="1800" dirty="0">
                <a:solidFill>
                  <a:srgbClr val="1A1A1A"/>
                </a:solidFill>
              </a:rPr>
              <a:t>Entities – Product Name, Brand Name, Price, Rating, Reviews and Review Votes.</a:t>
            </a:r>
          </a:p>
          <a:p>
            <a:pPr algn="just"/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920F2F-DEF8-454D-AB1D-4CB9C463A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5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3"/>
    </mc:Choice>
    <mc:Fallback xmlns="">
      <p:transition spd="slow" advTm="1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9030-A7EF-4F87-9E52-AE964415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7A7D-8741-4E9D-9775-314D3EEB8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30" y="1350109"/>
            <a:ext cx="5352910" cy="34171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r>
              <a:rPr lang="en-IN" sz="1800" dirty="0"/>
              <a:t>Dataset Overview:</a:t>
            </a:r>
          </a:p>
          <a:p>
            <a:pPr lvl="1"/>
            <a:r>
              <a:rPr lang="en-US" sz="1800" dirty="0"/>
              <a:t>EDA and </a:t>
            </a:r>
            <a:r>
              <a:rPr lang="en-IN" sz="1800" dirty="0"/>
              <a:t>Data Visualization</a:t>
            </a:r>
          </a:p>
          <a:p>
            <a:r>
              <a:rPr lang="en-US" sz="1800" dirty="0"/>
              <a:t>Data Pre-processing:</a:t>
            </a:r>
          </a:p>
          <a:p>
            <a:pPr lvl="1"/>
            <a:r>
              <a:rPr lang="en-IN" sz="1800" dirty="0"/>
              <a:t>Text Normalization</a:t>
            </a:r>
          </a:p>
          <a:p>
            <a:r>
              <a:rPr lang="en-US" sz="1800" dirty="0"/>
              <a:t>Vectorization</a:t>
            </a:r>
            <a:endParaRPr lang="en-IN" sz="1800" dirty="0"/>
          </a:p>
          <a:p>
            <a:pPr lvl="1"/>
            <a:r>
              <a:rPr lang="en-IN" sz="1800" dirty="0"/>
              <a:t>Text Representation</a:t>
            </a:r>
          </a:p>
          <a:p>
            <a:r>
              <a:rPr lang="en-IN" sz="1800" dirty="0"/>
              <a:t>Sentiment Model</a:t>
            </a:r>
          </a:p>
          <a:p>
            <a:pPr lvl="1"/>
            <a:r>
              <a:rPr lang="en-US" sz="1800" dirty="0"/>
              <a:t>M</a:t>
            </a:r>
            <a:r>
              <a:rPr lang="en-IN" sz="1800" dirty="0"/>
              <a:t>L Model for Prediction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27D094-4A01-400D-86C0-3A8D51711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9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50"/>
    </mc:Choice>
    <mc:Fallback>
      <p:transition spd="slow" advTm="39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E534-874A-4590-9FCA-377696F7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CA64-61F2-4FA0-91AF-E0A5DE2E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30" y="1350108"/>
            <a:ext cx="8246070" cy="3793391"/>
          </a:xfrm>
        </p:spPr>
        <p:txBody>
          <a:bodyPr/>
          <a:lstStyle/>
          <a:p>
            <a:r>
              <a:rPr lang="en-IN" sz="1800" dirty="0"/>
              <a:t>EDA: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Loaded random 5% sample from our raw data into a Dataframe.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Basic descriptive statistics.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Creating new derived variable ‘Sentiment’ from ratings column.</a:t>
            </a:r>
          </a:p>
          <a:p>
            <a:pPr lvl="1"/>
            <a:endParaRPr lang="en-US" sz="18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1800" dirty="0"/>
              <a:t>Data Visualization: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1800" dirty="0"/>
              <a:t>Positive Sentiment (1) vs  Negative Sentiment (0)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sz="1800" dirty="0"/>
              <a:t>Almost 75% of the reviews taken at random showed </a:t>
            </a:r>
          </a:p>
          <a:p>
            <a:pPr marL="400050" lvl="2" indent="0">
              <a:buNone/>
            </a:pPr>
            <a:r>
              <a:rPr lang="en-US" sz="1800" dirty="0"/>
              <a:t>       positive sentiment.</a:t>
            </a:r>
          </a:p>
          <a:p>
            <a:pPr marL="400050" lvl="2" indent="0">
              <a:buNone/>
            </a:pP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6CE9D6-1B0D-48A1-952E-277A674F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65" y="2877160"/>
            <a:ext cx="1832460" cy="180599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4620DD-5D9C-420D-98FE-5C8BD5C6A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25"/>
    </mc:Choice>
    <mc:Fallback>
      <p:transition spd="slow" advTm="59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ABD-BC8C-4C50-A823-568C0746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46BD-BB9D-4446-8B0D-8B8DEB155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Dataset Visualization: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Word cloud: Finding most commonly used words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IN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EEB9F0-C2A8-49EE-9843-722FE7FAB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97593"/>
              </p:ext>
            </p:extLst>
          </p:nvPr>
        </p:nvGraphicFramePr>
        <p:xfrm>
          <a:off x="1059784" y="2200910"/>
          <a:ext cx="656631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158">
                  <a:extLst>
                    <a:ext uri="{9D8B030D-6E8A-4147-A177-3AD203B41FA5}">
                      <a16:colId xmlns:a16="http://schemas.microsoft.com/office/drawing/2014/main" val="2604595010"/>
                    </a:ext>
                  </a:extLst>
                </a:gridCol>
                <a:gridCol w="3283158">
                  <a:extLst>
                    <a:ext uri="{9D8B030D-6E8A-4147-A177-3AD203B41FA5}">
                      <a16:colId xmlns:a16="http://schemas.microsoft.com/office/drawing/2014/main" val="1088133783"/>
                    </a:ext>
                  </a:extLst>
                </a:gridCol>
              </a:tblGrid>
              <a:tr h="360707">
                <a:tc>
                  <a:txBody>
                    <a:bodyPr/>
                    <a:lstStyle/>
                    <a:p>
                      <a:r>
                        <a:rPr lang="en-US" dirty="0"/>
                        <a:t>Positive Sentiment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Sentiment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65596"/>
                  </a:ext>
                </a:extLst>
              </a:tr>
              <a:tr h="168988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3768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FA0EDC5-425D-4205-822C-14B0DA7BD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5" y="2670436"/>
            <a:ext cx="2901395" cy="1504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9DBF4-C2A7-4ADF-8E80-313A025C5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62" y="2648082"/>
            <a:ext cx="2944498" cy="152708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333CC1-EDF9-4F56-8731-2C11B0539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2"/>
    </mc:Choice>
    <mc:Fallback>
      <p:transition spd="slow" advTm="4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37D-5C4F-4511-9030-4BCB9F7C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Pre-processing: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66C5-3D1A-4CA9-B08C-9C16FED7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Text Normalization: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Word Features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Removing upper capitalization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Word Repetition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Punctuation Repetition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Word Contraction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Tokenization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Remove English punctuation signs using string package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Create a set of Stop-words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Build a custom_tokenizer function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5B8208-457B-4F86-AA51-2925048DE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62"/>
    </mc:Choice>
    <mc:Fallback>
      <p:transition spd="slow" advTm="4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37D-5C4F-4511-9030-4BCB9F7C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Pre-processing: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66C5-3D1A-4CA9-B08C-9C16FED7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Text Normalization: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sz="1800" dirty="0"/>
              <a:t>Stemming: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r>
              <a:rPr lang="en-US" sz="1800" dirty="0"/>
              <a:t>Build a stem_tokens function that takes the list of tokens as input and returns a list of stemmed tokens.</a:t>
            </a:r>
          </a:p>
          <a:p>
            <a:pPr marL="1200150" lvl="2" indent="-34290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800100" lvl="1" indent="-342900">
              <a:buFont typeface="+mj-lt"/>
              <a:buAutoNum type="arabicPeriod" startAt="3"/>
            </a:pPr>
            <a:r>
              <a:rPr lang="en-US" sz="1800" dirty="0"/>
              <a:t>Lemmatization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Creating the lemmatizer by using the WordNet module.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800100" lvl="1" indent="-342900">
              <a:buFont typeface="+mj-lt"/>
              <a:buAutoNum type="arabicPeriod" startAt="3"/>
            </a:pPr>
            <a:r>
              <a:rPr lang="en-US" sz="1800" dirty="0"/>
              <a:t>Combining all Text normalization functions together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Building a function which combines functions from previous modules.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8BB2A9-ADBA-4087-85A7-FFF786A41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8"/>
    </mc:Choice>
    <mc:Fallback>
      <p:transition spd="slow" advTm="6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2189-AAC7-46E7-B750-54D9303E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E595-D150-4500-9AED-55F0936D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Text representation: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Representing text numerically allows it to be understood by ML models.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Explored below techniques for representing text: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800" dirty="0"/>
              <a:t>Negative /Positive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800" dirty="0"/>
              <a:t>Bag of Words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800" dirty="0"/>
              <a:t>TF IDF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We decided to use the TF IDF technique for vectorization.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9B5196-EE74-4BE1-9ABF-464689502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3"/>
    </mc:Choice>
    <mc:Fallback xmlns="">
      <p:transition spd="slow" advTm="7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On-screen Show (16:9)</PresentationFormat>
  <Paragraphs>99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Office Theme</vt:lpstr>
      <vt:lpstr>Sentiment Analysis and Text Mining</vt:lpstr>
      <vt:lpstr>Goal of the project </vt:lpstr>
      <vt:lpstr>Dataset </vt:lpstr>
      <vt:lpstr>Approach</vt:lpstr>
      <vt:lpstr>Dataset Overview</vt:lpstr>
      <vt:lpstr>Dataset Overview</vt:lpstr>
      <vt:lpstr>Data Pre-processing:</vt:lpstr>
      <vt:lpstr>Data Pre-processing:</vt:lpstr>
      <vt:lpstr>Vectorization</vt:lpstr>
      <vt:lpstr>Sentiment Model</vt:lpstr>
      <vt:lpstr>Graphs and Visualizations </vt:lpstr>
      <vt:lpstr>Pipeline</vt:lpstr>
      <vt:lpstr>Results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2021-08-02T21:17:32Z</dcterms:modified>
</cp:coreProperties>
</file>